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4"/>
  </p:notesMasterIdLst>
  <p:handoutMasterIdLst>
    <p:handoutMasterId r:id="rId45"/>
  </p:handoutMasterIdLst>
  <p:sldIdLst>
    <p:sldId id="1777" r:id="rId2"/>
    <p:sldId id="1791" r:id="rId3"/>
    <p:sldId id="1792" r:id="rId4"/>
    <p:sldId id="1789" r:id="rId5"/>
    <p:sldId id="1793" r:id="rId6"/>
    <p:sldId id="1797" r:id="rId7"/>
    <p:sldId id="1798" r:id="rId8"/>
    <p:sldId id="1799" r:id="rId9"/>
    <p:sldId id="1802" r:id="rId10"/>
    <p:sldId id="1794" r:id="rId11"/>
    <p:sldId id="1796" r:id="rId12"/>
    <p:sldId id="1795" r:id="rId13"/>
    <p:sldId id="1803" r:id="rId14"/>
    <p:sldId id="1804" r:id="rId15"/>
    <p:sldId id="1800" r:id="rId16"/>
    <p:sldId id="1805" r:id="rId17"/>
    <p:sldId id="1806" r:id="rId18"/>
    <p:sldId id="1809" r:id="rId19"/>
    <p:sldId id="1811" r:id="rId20"/>
    <p:sldId id="1813" r:id="rId21"/>
    <p:sldId id="1814" r:id="rId22"/>
    <p:sldId id="1815" r:id="rId23"/>
    <p:sldId id="1818" r:id="rId24"/>
    <p:sldId id="1816" r:id="rId25"/>
    <p:sldId id="1819" r:id="rId26"/>
    <p:sldId id="1824" r:id="rId27"/>
    <p:sldId id="1825" r:id="rId28"/>
    <p:sldId id="1826" r:id="rId29"/>
    <p:sldId id="1827" r:id="rId30"/>
    <p:sldId id="1820" r:id="rId31"/>
    <p:sldId id="1821" r:id="rId32"/>
    <p:sldId id="1822" r:id="rId33"/>
    <p:sldId id="1828" r:id="rId34"/>
    <p:sldId id="1829" r:id="rId35"/>
    <p:sldId id="1830" r:id="rId36"/>
    <p:sldId id="1831" r:id="rId37"/>
    <p:sldId id="1832" r:id="rId38"/>
    <p:sldId id="1833" r:id="rId39"/>
    <p:sldId id="1834" r:id="rId40"/>
    <p:sldId id="1836" r:id="rId41"/>
    <p:sldId id="1837" r:id="rId42"/>
    <p:sldId id="1835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D6"/>
    <a:srgbClr val="FEFDD4"/>
    <a:srgbClr val="FFF6C5"/>
    <a:srgbClr val="FFF1B0"/>
    <a:srgbClr val="FFEBA8"/>
    <a:srgbClr val="EC3300"/>
    <a:srgbClr val="0E7AA9"/>
    <a:srgbClr val="008000"/>
    <a:srgbClr val="8B6E13"/>
    <a:srgbClr val="C95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8" autoAdjust="0"/>
    <p:restoredTop sz="88343" autoAdjust="0"/>
  </p:normalViewPr>
  <p:slideViewPr>
    <p:cSldViewPr>
      <p:cViewPr varScale="1">
        <p:scale>
          <a:sx n="109" d="100"/>
          <a:sy n="109" d="100"/>
        </p:scale>
        <p:origin x="18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the same as asking “which is the most likely tag for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No.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MD|will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Instead,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will|MD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answers the slightly counterintuitive question “If we were going to generate a MD, how likely is it that this modal would be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this kind of Bayesian modeling in Chapter 4 on Naive Bayes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recall that this likelihood term is not asking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the two parts of an HMM representation: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probabilities used to compute the prior probability, and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likelihoods that are associated with each state, one likelihood for each possible observation word.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4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5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sketch of the lattice for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 will back the bill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the possible tags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each word and highlighting the path corresponding to the correct tag sequence through the hidden states. States (parts-of-speech) which have a zero probability of generating a particular word according to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(such as the probability that a determiner DT will be realized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greyed out.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85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8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0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beam search version of the previous lattice, showing a beam width of 2. At each time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(non-zero) states are computed, but then they are sorted and only the best 2 states are propagated forward and the rest are pruned, shown in orange.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implement beam search is to keep a fixed number of states instead of all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states. Here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width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is a fixed number of states. Alternatively β can be modeled as a fixed percentage of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or as a probability threshold.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9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an HMM can achieve very high accuracy, we saw that it requires a number of architectural innovations to deal with unknown words, </a:t>
            </a:r>
            <a:r>
              <a:rPr lang="en-US" dirty="0" err="1"/>
              <a:t>backoff</a:t>
            </a:r>
            <a:r>
              <a:rPr lang="en-US" dirty="0"/>
              <a:t>, suffixes, and so on. It would be so much easier if we could add arbitrary features directly into the model in a clean way, but that’s hard for generative models like HMMs.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2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schematic view of the HMM (top) and MEMM (bottom) representation of the probability computation for the correct sequence of tags for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sentence. The HMM computes the likelihood of the observation given the hidden state, while the MEMM computes the posterior of each state, conditioned on the previous state and current observation.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5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MEMM part-of-speech tagger conditions on the observation word it- self, neighboring words, and previous tags, and various combinations, using feature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2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2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2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Adj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Noun</a:t>
            </a:r>
          </a:p>
          <a:p>
            <a:pPr marL="228600" indent="-228600">
              <a:buAutoNum type="arabicPeriod"/>
            </a:pPr>
            <a:r>
              <a:rPr lang="en-US" dirty="0"/>
              <a:t>Present tense verb</a:t>
            </a:r>
          </a:p>
          <a:p>
            <a:pPr marL="228600" indent="-228600">
              <a:buAutoNum type="arabicPeriod"/>
            </a:pPr>
            <a:r>
              <a:rPr lang="en-US" dirty="0"/>
              <a:t>Infinitival</a:t>
            </a:r>
            <a:r>
              <a:rPr lang="en-US" baseline="0" dirty="0"/>
              <a:t> </a:t>
            </a:r>
            <a:r>
              <a:rPr lang="en-US" dirty="0"/>
              <a:t>verb</a:t>
            </a:r>
          </a:p>
          <a:p>
            <a:pPr marL="228600" indent="-228600">
              <a:buAutoNum type="arabicPeriod"/>
            </a:pPr>
            <a:r>
              <a:rPr lang="en-US" dirty="0" err="1"/>
              <a:t>Verb+Particle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Adverb (temporal)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</a:t>
            </a:r>
            <a:r>
              <a:rPr lang="en-US" i="1" dirty="0"/>
              <a:t>a</a:t>
            </a:r>
            <a:r>
              <a:rPr lang="en-US" i="0" dirty="0"/>
              <a:t> can be the determiner, or the letter,</a:t>
            </a:r>
            <a:r>
              <a:rPr lang="en-US" i="0" baseline="0" dirty="0"/>
              <a:t> but the determiner is much more likely.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train on the WSJ training corpus and test on sec-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22-24 of the same corpus the most-frequent-tag baseline achieves an accuracy of 92.34%.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6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Hidden Markov Models are trained on tagged corpora.</a:t>
            </a:r>
          </a:p>
          <a:p>
            <a:endParaRPr lang="en-US" dirty="0"/>
          </a:p>
          <a:p>
            <a:r>
              <a:rPr lang="en-US" dirty="0"/>
              <a:t>Fully supervised with MLE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POS Tagging and Sequence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</a:t>
            </a:r>
            <a:r>
              <a:rPr lang="en-US"/>
              <a:t>Martin Chapter </a:t>
            </a: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for tagging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Use Bayes rule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6" t="-1572" b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9200" y="2895600"/>
                <a:ext cx="7692747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Find the best (hidden) </a:t>
                </a:r>
                <a:r>
                  <a:rPr lang="en-US" b="1" dirty="0"/>
                  <a:t>tag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en-US" dirty="0"/>
                  <a:t>, given an (observed) </a:t>
                </a:r>
                <a:r>
                  <a:rPr lang="en-US" b="1" dirty="0"/>
                  <a:t>word sequence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algn="ctr"/>
                <a:r>
                  <a:rPr lang="en-US" dirty="0"/>
                  <a:t>where N = number of words in the sequence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895600"/>
                <a:ext cx="7692747" cy="662874"/>
              </a:xfrm>
              <a:prstGeom prst="rect">
                <a:avLst/>
              </a:prstGeom>
              <a:blipFill>
                <a:blip r:embed="rId4"/>
                <a:stretch>
                  <a:fillRect l="-16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Probability of a word only depends on its own tag, and it is independent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Bigram assumption. </a:t>
            </a:r>
            <a:r>
              <a:rPr lang="en-US" sz="2400" b="1" dirty="0"/>
              <a:t> </a:t>
            </a:r>
            <a:r>
              <a:rPr lang="en-US" sz="2400" dirty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  <a:blipFill>
                <a:blip r:embed="rId3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5819" y="4572000"/>
                <a:ext cx="256858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9" y="4572000"/>
                <a:ext cx="2568588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57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Probability of a word only depends on its own tag, and it is independent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E7AA9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  <a:blipFill>
                <a:blip r:embed="rId3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5818" y="4572000"/>
                <a:ext cx="256858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8B6E13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8" y="4572000"/>
                <a:ext cx="2568588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73976" y="5633361"/>
                <a:ext cx="6738255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charset="0"/>
                            </a:rPr>
                            <m:t>𝑵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𝑵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𝑷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𝑵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𝑵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𝐚𝐫𝐠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𝐦𝐚𝐱</m:t>
                          </m:r>
                        </m:e>
                        <m: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charset="0"/>
                                </a:rPr>
                                <m:t>𝑵</m:t>
                              </m:r>
                            </m:sup>
                          </m:sSubSup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charset="0"/>
                            </a:rPr>
                            <m:t>𝑵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nary>
                      <m:r>
                        <a:rPr lang="en-US" b="1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76" y="5633361"/>
                <a:ext cx="6738255" cy="1148263"/>
              </a:xfrm>
              <a:prstGeom prst="rect">
                <a:avLst/>
              </a:prstGeom>
              <a:blipFill>
                <a:blip r:embed="rId5"/>
                <a:stretch>
                  <a:fillRect t="-74444" b="-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31769" y="5956027"/>
            <a:ext cx="127310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Combining: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284176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Tagger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  <a:blipFill>
                <a:blip r:embed="rId2"/>
                <a:stretch>
                  <a:fillRect l="-5208" r="-2431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2047137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the WSJ corpus, a modal verb (MD) occurs 13,124 times.</a:t>
            </a:r>
            <a:br>
              <a:rPr lang="en-US" sz="2400" dirty="0"/>
            </a:br>
            <a:r>
              <a:rPr lang="en-US" sz="2400" dirty="0"/>
              <a:t>10,471 times the MD is followed by a verb (VB).  Therefore,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Transition probabilities are called the </a:t>
            </a:r>
            <a:r>
              <a:rPr lang="en-US" sz="2400" b="1" dirty="0"/>
              <a:t>A probabilities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74919" y="4038600"/>
                <a:ext cx="4194161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𝑉𝐵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10,471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=.80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19" y="4038600"/>
                <a:ext cx="4194161" cy="877163"/>
              </a:xfrm>
              <a:prstGeom prst="rect">
                <a:avLst/>
              </a:prstGeom>
              <a:blipFill>
                <a:blip r:embed="rId3"/>
                <a:stretch>
                  <a:fillRect l="-120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Tagger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Of the 13,124 occurrences of modal verbs (MD) in the WSJ corpus,</a:t>
            </a:r>
            <a:br>
              <a:rPr lang="en-US" sz="2400" dirty="0"/>
            </a:br>
            <a:r>
              <a:rPr lang="en-US" sz="2400" dirty="0"/>
              <a:t>the word </a:t>
            </a:r>
            <a:r>
              <a:rPr lang="en-US" sz="2400" b="1" i="1" dirty="0"/>
              <a:t>will</a:t>
            </a:r>
            <a:r>
              <a:rPr lang="en-US" sz="2400" b="1" dirty="0"/>
              <a:t> </a:t>
            </a:r>
            <a:r>
              <a:rPr lang="en-US" sz="2400" dirty="0"/>
              <a:t>represents 4,046 of the words tagged as MD.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Emission probabilities are called the </a:t>
            </a:r>
            <a:r>
              <a:rPr lang="en-US" sz="2400" b="1" dirty="0"/>
              <a:t>B probabilities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33752" y="4038600"/>
                <a:ext cx="4332020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𝑤𝑖𝑙𝑙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046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=.31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52" y="4038600"/>
                <a:ext cx="4332020" cy="877163"/>
              </a:xfrm>
              <a:prstGeom prst="rect">
                <a:avLst/>
              </a:prstGeom>
              <a:blipFill>
                <a:blip r:embed="rId4"/>
                <a:stretch>
                  <a:fillRect l="-117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2959" y="2047137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070622" cy="470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7945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894817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7" y="1828800"/>
            <a:ext cx="7543801" cy="2468033"/>
          </a:xfrm>
        </p:spPr>
        <p:txBody>
          <a:bodyPr>
            <a:normAutofit/>
          </a:bodyPr>
          <a:lstStyle/>
          <a:p>
            <a:r>
              <a:rPr lang="en-US" sz="2800" dirty="0"/>
              <a:t>For any model, such as an HMM, that contains hidden variables, the task of determining the hidden variables sequence corresponding to the sequence of observations is called </a:t>
            </a:r>
            <a:r>
              <a:rPr lang="en-US" sz="2800" b="1" dirty="0"/>
              <a:t>decoding</a:t>
            </a:r>
            <a:r>
              <a:rPr lang="en-US" sz="2800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7" y="3886200"/>
            <a:ext cx="754380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Decoding</a:t>
            </a:r>
            <a:r>
              <a:rPr lang="en-US" sz="2800" dirty="0"/>
              <a:t>: Given as input an HMM </a:t>
            </a:r>
            <a:r>
              <a:rPr lang="en-US" sz="2800" dirty="0" err="1"/>
              <a:t>λ</a:t>
            </a:r>
            <a:r>
              <a:rPr lang="en-US" sz="2800" dirty="0"/>
              <a:t> = (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) and a sequence of observations </a:t>
            </a:r>
            <a:r>
              <a:rPr lang="en-US" sz="2800" i="1" dirty="0"/>
              <a:t>O </a:t>
            </a:r>
            <a:r>
              <a:rPr lang="en-US" sz="2800" dirty="0"/>
              <a:t>= </a:t>
            </a:r>
            <a:r>
              <a:rPr lang="en-US" sz="2800" i="1" dirty="0"/>
              <a:t>o</a:t>
            </a:r>
            <a:r>
              <a:rPr lang="en-US" sz="2800" baseline="-25000" dirty="0"/>
              <a:t>1</a:t>
            </a:r>
            <a:r>
              <a:rPr lang="en-US" sz="2800" dirty="0"/>
              <a:t>, </a:t>
            </a:r>
            <a:r>
              <a:rPr lang="en-US" sz="2800" i="1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, ..., </a:t>
            </a:r>
            <a:r>
              <a:rPr lang="en-US" sz="2800" i="1" dirty="0" err="1"/>
              <a:t>o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, find the most probable sequence of states </a:t>
            </a:r>
            <a:br>
              <a:rPr lang="en-US" sz="2800" dirty="0"/>
            </a:br>
            <a:r>
              <a:rPr lang="en-US" sz="2800" i="1" dirty="0"/>
              <a:t>Q </a:t>
            </a:r>
            <a:r>
              <a:rPr lang="en-US" sz="2800" dirty="0"/>
              <a:t>= </a:t>
            </a:r>
            <a:r>
              <a:rPr lang="en-US" sz="2800" i="1" dirty="0"/>
              <a:t>q</a:t>
            </a:r>
            <a:r>
              <a:rPr lang="en-US" sz="2800" baseline="-25000" dirty="0"/>
              <a:t>1</a:t>
            </a:r>
            <a:r>
              <a:rPr lang="en-US" sz="2800" i="1" dirty="0"/>
              <a:t>q</a:t>
            </a:r>
            <a:r>
              <a:rPr lang="en-US" sz="2800" baseline="-25000" dirty="0"/>
              <a:t>2</a:t>
            </a:r>
            <a:r>
              <a:rPr lang="en-US" sz="2800" i="1" dirty="0"/>
              <a:t>q</a:t>
            </a:r>
            <a:r>
              <a:rPr lang="en-US" sz="2800" baseline="-25000" dirty="0"/>
              <a:t>3</a:t>
            </a:r>
            <a:r>
              <a:rPr lang="en-US" sz="2800" dirty="0"/>
              <a:t> ...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blipFill rotWithShape="0">
                <a:blip r:embed="rId3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2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/>
              <a:t>HMM decoding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VB</a:t>
            </a:r>
            <a:r>
              <a:rPr lang="en-US" sz="3200" dirty="0"/>
              <a:t>  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/>
              <a:t>     </a:t>
            </a:r>
            <a:r>
              <a:rPr lang="en-US" sz="3200" dirty="0">
                <a:solidFill>
                  <a:srgbClr val="00B0F0"/>
                </a:solidFill>
              </a:rPr>
              <a:t>VB</a:t>
            </a:r>
            <a:r>
              <a:rPr lang="en-US" sz="3200" dirty="0"/>
              <a:t>       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/>
              <a:t>        </a:t>
            </a:r>
            <a:r>
              <a:rPr lang="en-US" sz="3200" dirty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Output Best</a:t>
            </a:r>
          </a:p>
          <a:p>
            <a:pPr algn="ctr"/>
            <a:r>
              <a:rPr lang="en-US" sz="2000" dirty="0"/>
              <a:t>Labels: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226636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737229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/>
              <a:t>    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250500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IN</a:t>
            </a:r>
            <a:r>
              <a:rPr lang="en-US" sz="2400" dirty="0"/>
              <a:t>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/>
              <a:t>     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/>
              <a:t>      </a:t>
            </a:r>
            <a:r>
              <a:rPr lang="en-US" sz="2400" dirty="0">
                <a:solidFill>
                  <a:srgbClr val="FF0000"/>
                </a:solidFill>
              </a:rPr>
              <a:t> 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040764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PRP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00B0F0"/>
                </a:solidFill>
              </a:rPr>
              <a:t>NN</a:t>
            </a:r>
            <a:r>
              <a:rPr lang="en-US" sz="2400" dirty="0"/>
              <a:t>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627724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/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7372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p=0.45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240641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p=0.03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040764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p=0.00006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04" y="3424563"/>
            <a:ext cx="780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Compute probability for </a:t>
            </a:r>
            <a:r>
              <a:rPr lang="en-US" sz="2600" b="1" dirty="0"/>
              <a:t>all possible sequence of labels: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9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/>
              <a:t>How many label sequences?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/>
              <a:t>How many label sequences?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For POS tagging a sentence of length T = 5, and number of states (tags) = 45</a:t>
                </a: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blipFill rotWithShape="0">
                <a:blip r:embed="rId3"/>
                <a:stretch>
                  <a:fillRect l="-1401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4191000"/>
          </a:xfrm>
        </p:spPr>
        <p:txBody>
          <a:bodyPr>
            <a:normAutofit/>
          </a:bodyPr>
          <a:lstStyle/>
          <a:p>
            <a:r>
              <a:rPr lang="en-US" sz="2400" b="1" dirty="0"/>
              <a:t>Brown corpus – </a:t>
            </a:r>
            <a:r>
              <a:rPr lang="en-US" sz="2400" dirty="0"/>
              <a:t>1 million words of 500 written English texts from different genres.</a:t>
            </a:r>
          </a:p>
          <a:p>
            <a:r>
              <a:rPr lang="en-US" sz="2400" b="1" dirty="0"/>
              <a:t>WSJ corpus </a:t>
            </a:r>
            <a:r>
              <a:rPr lang="en-US" sz="2400" dirty="0"/>
              <a:t>– 1 million words from the Wall Street Journal</a:t>
            </a:r>
          </a:p>
          <a:p>
            <a:r>
              <a:rPr lang="en-US" sz="2400" b="1" dirty="0"/>
              <a:t>Switchboard corpus</a:t>
            </a:r>
            <a:r>
              <a:rPr lang="en-US" sz="2400" dirty="0"/>
              <a:t> – 2 million words of telephone conversations</a:t>
            </a:r>
          </a:p>
          <a:p>
            <a:endParaRPr lang="en-US" sz="2400" b="1" dirty="0"/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The/DT grand/JJ jury/NN commented/VBD on/IN a/DT number/NN of/IN other/JJ topics/NNS ./.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There/EX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are/VBP 70/CD children/NNS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there/RB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85986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j-lt"/>
              </a:rPr>
              <a:t>Coined by Richard Bellman in 1940s</a:t>
            </a:r>
          </a:p>
          <a:p>
            <a:pPr lvl="1"/>
            <a:r>
              <a:rPr lang="en-US" sz="2000" dirty="0">
                <a:latin typeface="+mj-lt"/>
              </a:rPr>
              <a:t>“My boss, Secretary of Defense, actually had a pathological fear and hatred of the word “research”</a:t>
            </a:r>
            <a:r>
              <a:rPr lang="en-US" sz="2000" i="1" dirty="0">
                <a:latin typeface="+mj-lt"/>
              </a:rPr>
              <a:t>. Dynamic</a:t>
            </a:r>
            <a:r>
              <a:rPr lang="en-US" sz="2000" dirty="0">
                <a:latin typeface="+mj-lt"/>
              </a:rPr>
              <a:t> has a very interesting property as an adjective, and that it's impossible to use the word dynamic in a pejorative sense. Try thinking of some combination that will possibly give it a pejorative meaning. It's impossible!”</a:t>
            </a:r>
          </a:p>
          <a:p>
            <a:r>
              <a:rPr lang="en-US" sz="2600" dirty="0">
                <a:latin typeface="+mj-lt"/>
              </a:rPr>
              <a:t>Method for solving complex problems by breaking them down into simpler sub-problems and storing their solutions</a:t>
            </a:r>
          </a:p>
          <a:p>
            <a:r>
              <a:rPr lang="en-US" sz="2600" dirty="0">
                <a:latin typeface="+mj-lt"/>
              </a:rPr>
              <a:t>Technique of storing solutions to sub-problems instead of </a:t>
            </a:r>
            <a:r>
              <a:rPr lang="en-US" sz="2600" dirty="0" err="1">
                <a:latin typeface="+mj-lt"/>
              </a:rPr>
              <a:t>recomputing</a:t>
            </a:r>
            <a:r>
              <a:rPr lang="en-US" sz="2600" dirty="0">
                <a:latin typeface="+mj-lt"/>
              </a:rPr>
              <a:t> them is called ”</a:t>
            </a:r>
            <a:r>
              <a:rPr lang="en-US" sz="2600" b="1" dirty="0" err="1">
                <a:latin typeface="+mj-lt"/>
              </a:rPr>
              <a:t>memoization</a:t>
            </a:r>
            <a:r>
              <a:rPr lang="en-US" sz="2600" dirty="0">
                <a:latin typeface="+mj-lt"/>
              </a:rPr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>
                <a:latin typeface="+mj-lt"/>
              </a:rPr>
              <a:t>fib(n) = fib(n − 1) + fib(n − 2)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 marL="0" indent="0">
              <a:buNone/>
            </a:pPr>
            <a:r>
              <a:rPr lang="is-IS" dirty="0">
                <a:latin typeface="+mj-lt"/>
              </a:rPr>
              <a:t>Instead of calling fib(3) multiple times, we should store it and lookup instead of recomputing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1128" y="2438400"/>
                <a:ext cx="7667139" cy="36933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The complexity of the Viterbi algorithm for this HMM is O(T * N</a:t>
                </a:r>
                <a:r>
                  <a:rPr lang="en-US" sz="2600" baseline="30000" dirty="0">
                    <a:latin typeface="+mj-lt"/>
                  </a:rPr>
                  <a:t>2</a:t>
                </a:r>
                <a:r>
                  <a:rPr lang="en-US" sz="2600" dirty="0">
                    <a:latin typeface="+mj-lt"/>
                  </a:rPr>
                  <a:t>).  </a:t>
                </a:r>
              </a:p>
              <a:p>
                <a:r>
                  <a:rPr lang="en-US" sz="2600" dirty="0">
                    <a:latin typeface="+mj-lt"/>
                  </a:rPr>
                  <a:t>So POS tagging a sentence of length T = 5 with N = 45 states (tags) goes from:</a:t>
                </a: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/>
              </a:p>
              <a:p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to</a:t>
                </a:r>
                <a:r>
                  <a:rPr lang="en-US" sz="2600" dirty="0"/>
                  <a:t> computations</a:t>
                </a:r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T</m:t>
                    </m:r>
                    <m:r>
                      <a:rPr lang="en-US" sz="2600" b="0" i="0" smtClean="0">
                        <a:latin typeface="Cambria Math" charset="0"/>
                      </a:rPr>
                      <m:t> 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charset="0"/>
                      </a:rPr>
                      <m:t>=</m:t>
                    </m:r>
                    <m:r>
                      <a:rPr lang="is-IS" sz="2600" i="1">
                        <a:latin typeface="Cambria Math" charset="0"/>
                      </a:rPr>
                      <m:t>10,125</m:t>
                    </m:r>
                  </m:oMath>
                </a14:m>
                <a:r>
                  <a:rPr lang="en-US" sz="2600" dirty="0"/>
                  <a:t> computations!</a:t>
                </a: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8" y="2438400"/>
                <a:ext cx="7667139" cy="3693319"/>
              </a:xfrm>
              <a:prstGeom prst="rect">
                <a:avLst/>
              </a:prstGeom>
              <a:blipFill>
                <a:blip r:embed="rId4"/>
                <a:stretch>
                  <a:fillRect l="-132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Lattice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" y="1905000"/>
            <a:ext cx="788857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67899"/>
            <a:ext cx="8321438" cy="63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3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4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15570" y="4130437"/>
            <a:ext cx="771285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The complexity of the trigram HMM increases from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/>
              <a:t>N</a:t>
            </a:r>
            <a:r>
              <a:rPr lang="mr-IN" sz="2800" baseline="30000" dirty="0"/>
              <a:t>2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r>
              <a:rPr lang="en-US" sz="2800" dirty="0"/>
              <a:t>to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 err="1"/>
              <a:t>N</a:t>
            </a:r>
            <a:r>
              <a:rPr lang="en-US" sz="2800" baseline="30000" dirty="0"/>
              <a:t>3</a:t>
            </a:r>
            <a:r>
              <a:rPr lang="mr-IN" sz="2800" i="1" dirty="0" err="1"/>
              <a:t>T</a:t>
            </a:r>
            <a:r>
              <a:rPr lang="mr-IN" sz="2800" dirty="0"/>
              <a:t>)</a:t>
            </a:r>
            <a:r>
              <a:rPr lang="en-US" sz="2600" dirty="0">
                <a:latin typeface="+mj-lt"/>
              </a:rPr>
              <a:t>.  The number of states (N) gets larger since we have to compare every pair of 45 tags, instead of just each tag, so we have </a:t>
            </a:r>
            <a:r>
              <a:rPr lang="fi-FI" sz="2800" dirty="0"/>
              <a:t>45</a:t>
            </a:r>
            <a:r>
              <a:rPr lang="fi-FI" sz="2800" baseline="30000" dirty="0"/>
              <a:t>3</a:t>
            </a:r>
            <a:r>
              <a:rPr lang="fi-FI" sz="2800" dirty="0"/>
              <a:t> = </a:t>
            </a:r>
            <a:r>
              <a:rPr lang="fi-FI" sz="2800" b="1" dirty="0"/>
              <a:t>91,125 </a:t>
            </a:r>
            <a:r>
              <a:rPr lang="fi-FI" sz="2800" b="1" dirty="0" err="1"/>
              <a:t>computations</a:t>
            </a:r>
            <a:r>
              <a:rPr lang="fi-FI" sz="2800" b="1" dirty="0"/>
              <a:t> per </a:t>
            </a:r>
            <a:r>
              <a:rPr lang="fi-FI" sz="2800" b="1" dirty="0" err="1"/>
              <a:t>column</a:t>
            </a:r>
            <a:r>
              <a:rPr lang="fi-FI" sz="2800" b="1" dirty="0"/>
              <a:t>.</a:t>
            </a:r>
            <a:r>
              <a:rPr lang="en-US" sz="2800" dirty="0"/>
              <a:t> </a:t>
            </a:r>
            <a:endParaRPr lang="fi-FI" sz="2800" b="1" dirty="0"/>
          </a:p>
          <a:p>
            <a:r>
              <a:rPr lang="en-US" sz="2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9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common solution to the complexity problem is the use of beam search decoding. In beam search, instead of keeping the entire column of states at each </a:t>
            </a:r>
            <a:r>
              <a:rPr lang="en-US" sz="2800" dirty="0"/>
              <a:t>time point </a:t>
            </a:r>
            <a:r>
              <a:rPr lang="en-US" sz="2800" i="1" dirty="0"/>
              <a:t>t</a:t>
            </a:r>
            <a:r>
              <a:rPr lang="en-US" sz="2800" dirty="0"/>
              <a:t>, we just keep the best few hypothesis at that point. </a:t>
            </a:r>
          </a:p>
          <a:p>
            <a:r>
              <a:rPr lang="en-US" sz="2800" dirty="0"/>
              <a:t>At time </a:t>
            </a:r>
            <a:r>
              <a:rPr lang="en-US" sz="2800" i="1" dirty="0"/>
              <a:t>t </a:t>
            </a:r>
            <a:r>
              <a:rPr lang="en-US" sz="2800" dirty="0"/>
              <a:t>this requires computing the Viterbi score for each of the </a:t>
            </a:r>
            <a:r>
              <a:rPr lang="en-US" sz="2800" i="1" dirty="0"/>
              <a:t>N </a:t>
            </a:r>
            <a:r>
              <a:rPr lang="en-US" sz="2800" dirty="0"/>
              <a:t>cells, sorting the scores, and </a:t>
            </a:r>
            <a:r>
              <a:rPr lang="en-US" sz="2800" b="1" dirty="0"/>
              <a:t>keeping only the best-scoring states</a:t>
            </a:r>
            <a:r>
              <a:rPr lang="en-US" sz="2800" dirty="0"/>
              <a:t>. The rest are pruned out and not continued forward to time </a:t>
            </a:r>
            <a:r>
              <a:rPr lang="en-US" sz="2800" i="1" dirty="0"/>
              <a:t>t</a:t>
            </a:r>
            <a:r>
              <a:rPr lang="en-US" sz="2800" dirty="0"/>
              <a:t>+1. 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349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37361"/>
            <a:ext cx="8934755" cy="49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5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Words are ambiguous, so tagging must resolve disambiguate.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900" dirty="0">
              <a:solidFill>
                <a:schemeClr val="tx1"/>
              </a:solidFill>
            </a:endParaRPr>
          </a:p>
          <a:p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The amount of tag ambiguity for word types in the Brown and WSJ corpora from the Treebank-3 (45-tag) tagging. These statistics include punctuation as words, and assume words are kept in their original case.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72400"/>
            <a:ext cx="7772400" cy="24677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C8EB50-0623-7445-9313-06613D38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17017"/>
              </p:ext>
            </p:extLst>
          </p:nvPr>
        </p:nvGraphicFramePr>
        <p:xfrm>
          <a:off x="822959" y="2438400"/>
          <a:ext cx="74447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580">
                  <a:extLst>
                    <a:ext uri="{9D8B030D-6E8A-4147-A177-3AD203B41FA5}">
                      <a16:colId xmlns:a16="http://schemas.microsoft.com/office/drawing/2014/main" val="1172783316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3551656790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3175167390"/>
                    </a:ext>
                  </a:extLst>
                </a:gridCol>
              </a:tblGrid>
              <a:tr h="30867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Types: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WSJ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Brown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56281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Unambiguous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(1 tag)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44,432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86%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45,799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759060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Ambiguous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(2+ tags)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7,025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14%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8,050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65357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22696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Tokens: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29222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Unambiguous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(1 tag)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577,421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45%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384,349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33%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24568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(2+ tags)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711,780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786,646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67%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6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8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To achieve high accuracy with POS taggers, it is also important to have a good model for dealing with </a:t>
            </a:r>
            <a:r>
              <a:rPr lang="en-US" sz="2600" b="1" dirty="0"/>
              <a:t>unknown words</a:t>
            </a:r>
            <a:r>
              <a:rPr lang="en-US" sz="2600" dirty="0"/>
              <a:t>. </a:t>
            </a:r>
          </a:p>
          <a:p>
            <a:r>
              <a:rPr lang="en-US" sz="2600" dirty="0"/>
              <a:t>Proper names and acronyms are created very often, and even new common nouns and verbs enter the language at a surprising rate. </a:t>
            </a:r>
          </a:p>
        </p:txBody>
      </p:sp>
    </p:spTree>
    <p:extLst>
      <p:ext uri="{BB962C8B-B14F-4D97-AF65-F5344CB8AC3E}">
        <p14:creationId xmlns:p14="http://schemas.microsoft.com/office/powerpoint/2010/main" val="949231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useful feature for distinguishing parts of speech is </a:t>
            </a:r>
            <a:r>
              <a:rPr lang="en-US" sz="2600" b="1" dirty="0"/>
              <a:t>word shape </a:t>
            </a:r>
            <a:r>
              <a:rPr lang="en-US" sz="2600" dirty="0"/>
              <a:t>(proper nouns start with a capital).  </a:t>
            </a:r>
          </a:p>
          <a:p>
            <a:r>
              <a:rPr lang="en-US" sz="2600" dirty="0"/>
              <a:t>The strongest feature is </a:t>
            </a:r>
            <a:r>
              <a:rPr lang="en-US" sz="2600" b="1" dirty="0"/>
              <a:t>morphology</a:t>
            </a:r>
            <a:r>
              <a:rPr lang="en-US" sz="2600" dirty="0"/>
              <a:t>.  </a:t>
            </a:r>
          </a:p>
          <a:p>
            <a:r>
              <a:rPr lang="en-US" sz="2600" dirty="0"/>
              <a:t>Words that end in </a:t>
            </a:r>
          </a:p>
          <a:p>
            <a:pPr lvl="1"/>
            <a:r>
              <a:rPr lang="en-US" sz="2400" b="1" dirty="0"/>
              <a:t>-s </a:t>
            </a:r>
            <a:r>
              <a:rPr lang="en-US" sz="2400" dirty="0"/>
              <a:t>tend to be </a:t>
            </a:r>
            <a:r>
              <a:rPr lang="en-US" sz="2400" b="1" dirty="0"/>
              <a:t>plural nouns (NNS)</a:t>
            </a:r>
          </a:p>
          <a:p>
            <a:pPr lvl="1"/>
            <a:r>
              <a:rPr lang="en-US" sz="2400" b="1" dirty="0"/>
              <a:t>-</a:t>
            </a:r>
            <a:r>
              <a:rPr lang="en-US" sz="2400" b="1" dirty="0" err="1"/>
              <a:t>ed</a:t>
            </a:r>
            <a:r>
              <a:rPr lang="en-US" sz="2400" b="1" dirty="0"/>
              <a:t> </a:t>
            </a:r>
            <a:r>
              <a:rPr lang="en-US" sz="2400" dirty="0"/>
              <a:t>tend to be </a:t>
            </a:r>
            <a:r>
              <a:rPr lang="en-US" sz="2400" b="1" dirty="0"/>
              <a:t>past participles (VBN)</a:t>
            </a:r>
          </a:p>
          <a:p>
            <a:pPr lvl="1"/>
            <a:r>
              <a:rPr lang="en-US" sz="2400" b="1" dirty="0"/>
              <a:t>-able </a:t>
            </a:r>
            <a:r>
              <a:rPr lang="en-US" sz="2400" dirty="0"/>
              <a:t>tend to be </a:t>
            </a:r>
            <a:r>
              <a:rPr lang="en-US" sz="2400" b="1" dirty="0"/>
              <a:t>adjectives (JJ) </a:t>
            </a:r>
            <a:endParaRPr lang="en-US" sz="2400" dirty="0"/>
          </a:p>
          <a:p>
            <a:pPr lvl="1"/>
            <a:r>
              <a:rPr lang="en-US" sz="2400" dirty="0"/>
              <a:t>and so on</a:t>
            </a:r>
          </a:p>
        </p:txBody>
      </p:sp>
    </p:spTree>
    <p:extLst>
      <p:ext uri="{BB962C8B-B14F-4D97-AF65-F5344CB8AC3E}">
        <p14:creationId xmlns:p14="http://schemas.microsoft.com/office/powerpoint/2010/main" val="347037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suffix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Store the final letter sequence (suffixes) for up to 10 letters.</a:t>
            </a:r>
          </a:p>
          <a:p>
            <a:r>
              <a:rPr lang="en-US" sz="2600" dirty="0"/>
              <a:t>For each such sequence, record the probability of the tag that it was associated with during training.</a:t>
            </a:r>
          </a:p>
          <a:p>
            <a:r>
              <a:rPr lang="en-US" sz="2600" dirty="0"/>
              <a:t>Use back-off to smooth these probabilities for. Successively shorter sequences.</a:t>
            </a:r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4976542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Trigram HMM with unknown word handling:	96.7%</a:t>
            </a:r>
          </a:p>
          <a:p>
            <a:r>
              <a:rPr lang="en-US" sz="2600" dirty="0"/>
              <a:t>State of the art neural </a:t>
            </a:r>
            <a:r>
              <a:rPr lang="en-US" sz="2600" dirty="0" err="1"/>
              <a:t>networkPOS</a:t>
            </a:r>
            <a:r>
              <a:rPr lang="en-US" sz="2600" dirty="0"/>
              <a:t> tagging:	97%</a:t>
            </a:r>
          </a:p>
        </p:txBody>
      </p:sp>
    </p:spTree>
    <p:extLst>
      <p:ext uri="{BB962C8B-B14F-4D97-AF65-F5344CB8AC3E}">
        <p14:creationId xmlns:p14="http://schemas.microsoft.com/office/powerpoint/2010/main" val="696780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Could we add features like word shape and suffixes directly into the model in a clean way?  We had this for classification with logistic regression. But logistic regression isn’t a sequence model, since it assigns a class to a single observation.</a:t>
            </a:r>
          </a:p>
          <a:p>
            <a:r>
              <a:rPr lang="en-US" sz="2600" dirty="0"/>
              <a:t>We can turn </a:t>
            </a:r>
            <a:r>
              <a:rPr lang="en-US" sz="2600" b="1" dirty="0"/>
              <a:t>logistic regression </a:t>
            </a:r>
            <a:r>
              <a:rPr lang="en-US" sz="2600" dirty="0"/>
              <a:t>into a </a:t>
            </a:r>
            <a:r>
              <a:rPr lang="en-US" sz="2600" b="1" dirty="0"/>
              <a:t>discriminative sequence model </a:t>
            </a:r>
            <a:r>
              <a:rPr lang="en-US" sz="2600" dirty="0"/>
              <a:t>simply by running it on successive words, using the class assigned to the prior word as a feature in the classification of the next word.  This is called a Maximum Entropy Markov Model </a:t>
            </a:r>
            <a:r>
              <a:rPr lang="en-US" sz="2600" b="1" dirty="0"/>
              <a:t>(MEMM).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8848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MEMMs v HMMs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21031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285" y="41304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BD337D-C2E3-1B40-A1BB-A75A34A38FF5}"/>
                  </a:ext>
                </a:extLst>
              </p:cNvPr>
              <p:cNvSpPr txBox="1"/>
              <p:nvPr/>
            </p:nvSpPr>
            <p:spPr>
              <a:xfrm>
                <a:off x="2129649" y="2095901"/>
                <a:ext cx="6008511" cy="1682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𝑤𝑜𝑟𝑑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BD337D-C2E3-1B40-A1BB-A75A34A38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649" y="2095901"/>
                <a:ext cx="6008511" cy="1682768"/>
              </a:xfrm>
              <a:prstGeom prst="rect">
                <a:avLst/>
              </a:prstGeom>
              <a:blipFill>
                <a:blip r:embed="rId3"/>
                <a:stretch>
                  <a:fillRect l="-2326" t="-10448" b="-88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AD155-24FF-F141-8CB2-20940411C519}"/>
                  </a:ext>
                </a:extLst>
              </p:cNvPr>
              <p:cNvSpPr txBox="1"/>
              <p:nvPr/>
            </p:nvSpPr>
            <p:spPr>
              <a:xfrm>
                <a:off x="2129649" y="4130435"/>
                <a:ext cx="6008511" cy="1221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AD155-24FF-F141-8CB2-20940411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649" y="4130435"/>
                <a:ext cx="6008511" cy="1221104"/>
              </a:xfrm>
              <a:prstGeom prst="rect">
                <a:avLst/>
              </a:prstGeom>
              <a:blipFill>
                <a:blip r:embed="rId4"/>
                <a:stretch>
                  <a:fillRect l="-2326" t="-50515" b="-123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93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MEMMs v HMMs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4160" y="2865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918454"/>
            <a:ext cx="6517558" cy="4231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015" y="211657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462" y="43855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MEMM:</a:t>
            </a:r>
          </a:p>
        </p:txBody>
      </p:sp>
    </p:spTree>
    <p:extLst>
      <p:ext uri="{BB962C8B-B14F-4D97-AF65-F5344CB8AC3E}">
        <p14:creationId xmlns:p14="http://schemas.microsoft.com/office/powerpoint/2010/main" val="108408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 a MEMM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can build MEMMs that don’t just condition on </a:t>
            </a:r>
            <a:r>
              <a:rPr lang="en-US" sz="2600" dirty="0" err="1"/>
              <a:t>w</a:t>
            </a:r>
            <a:r>
              <a:rPr lang="en-US" sz="2600" baseline="-25000" dirty="0" err="1"/>
              <a:t>i</a:t>
            </a:r>
            <a:r>
              <a:rPr lang="en-US" sz="2600" dirty="0"/>
              <a:t> and t</a:t>
            </a:r>
            <a:r>
              <a:rPr lang="en-US" sz="2600" baseline="-25000" dirty="0"/>
              <a:t>i-1</a:t>
            </a:r>
            <a:r>
              <a:rPr lang="en-US" sz="2600" dirty="0"/>
              <a:t>.  It is easy to incorporate lots of features in a discriminative sequence model.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67194"/>
            <a:ext cx="8220529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MEMM part-of-speech tagger conditions on the observation word it- self, neighboring words, and previous tags, and various combinations, using feature templates like the following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Janet/NNP will/MD back/VB the/DT bill/NN</a:t>
            </a:r>
            <a:r>
              <a:rPr lang="en-US" dirty="0"/>
              <a:t>, when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the word </a:t>
            </a:r>
            <a:r>
              <a:rPr lang="en-US" i="1" dirty="0"/>
              <a:t>back 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82791-5ED5-A84B-AB39-ABE3DF28FF75}"/>
                  </a:ext>
                </a:extLst>
              </p:cNvPr>
              <p:cNvSpPr txBox="1"/>
              <p:nvPr/>
            </p:nvSpPr>
            <p:spPr>
              <a:xfrm>
                <a:off x="822959" y="2895600"/>
                <a:ext cx="64347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 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82791-5ED5-A84B-AB39-ABE3DF28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2895600"/>
                <a:ext cx="6434775" cy="923330"/>
              </a:xfrm>
              <a:prstGeom prst="rect">
                <a:avLst/>
              </a:prstGeom>
              <a:blipFill>
                <a:blip r:embed="rId2"/>
                <a:stretch>
                  <a:fillRect t="-2740" r="-394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A244971-00C7-BB40-B74D-DB5CBEAB7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05491"/>
                  </p:ext>
                </p:extLst>
              </p:nvPr>
            </p:nvGraphicFramePr>
            <p:xfrm>
              <a:off x="2971800" y="4541520"/>
              <a:ext cx="3352799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2418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−2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𝐽𝑎𝑛𝑒𝑡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𝑤𝑖𝑙𝑙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𝑏𝑖𝑙𝑙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𝑁𝑁𝑃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A244971-00C7-BB40-B74D-DB5CBEAB7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05491"/>
                  </p:ext>
                </p:extLst>
              </p:nvPr>
            </p:nvGraphicFramePr>
            <p:xfrm>
              <a:off x="2971800" y="4541520"/>
              <a:ext cx="3352799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b="-7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100000" b="-6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200000" b="-5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300000" b="-4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418182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495652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595652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695652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52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unknown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D7E1E3-827F-F44A-9FE6-AD8C0DADD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141850"/>
                  </p:ext>
                </p:extLst>
              </p:nvPr>
            </p:nvGraphicFramePr>
            <p:xfrm>
              <a:off x="1051560" y="1981200"/>
              <a:ext cx="7086600" cy="3962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66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254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particular prefix (from all prefixes of length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≤4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133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particular suffix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(from all suffixes of length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≤4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contains a number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an upper-case letter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hyphen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all upper case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word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shape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short word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shape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is upper case and has a digit and a dash (like </a:t>
                          </a:r>
                          <a:r>
                            <a:rPr lang="en-US" sz="2000" b="0" i="1" dirty="0">
                              <a:solidFill>
                                <a:schemeClr val="tx1"/>
                              </a:solidFill>
                            </a:rPr>
                            <a:t>CFC-12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is upper case and followed within 3 words by Co., Inc.,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etc.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D7E1E3-827F-F44A-9FE6-AD8C0DADD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141850"/>
                  </p:ext>
                </p:extLst>
              </p:nvPr>
            </p:nvGraphicFramePr>
            <p:xfrm>
              <a:off x="1051560" y="1981200"/>
              <a:ext cx="7086600" cy="3962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66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9677" r="-179" b="-9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106250" r="-179" b="-8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212903" r="-179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312903" r="-179" b="-6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412903" r="-179" b="-5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496875" r="-179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616129" r="-179" b="-3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716129" r="-179" b="-2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790625" r="-179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919355" r="-17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38245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</a:t>
            </a:r>
            <a:r>
              <a:rPr lang="en-US" i="1" dirty="0"/>
              <a:t>well-dressed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33A7374-3B96-1349-9447-A679C4624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3905029"/>
                  </p:ext>
                </p:extLst>
              </p:nvPr>
            </p:nvGraphicFramePr>
            <p:xfrm>
              <a:off x="2346960" y="1828800"/>
              <a:ext cx="449580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958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254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el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𝑤𝑒𝑙𝑙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𝑠𝑠𝑒𝑑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h𝑦𝑝h𝑒𝑛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𝑥𝑥𝑥𝑥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𝑥𝑥𝑥𝑥𝑥𝑥𝑥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𝑠h𝑜𝑟𝑡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𝑤𝑜𝑟𝑑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45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33A7374-3B96-1349-9447-A679C4624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3905029"/>
                  </p:ext>
                </p:extLst>
              </p:nvPr>
            </p:nvGraphicFramePr>
            <p:xfrm>
              <a:off x="2346960" y="1828800"/>
              <a:ext cx="449580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958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3226" r="-282" b="-10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100000" r="-282" b="-8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206452" r="-282" b="-8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306452" r="-282" b="-7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406452" r="-282" b="-6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490625" r="-282" b="-5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609677" r="-282" b="-4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709677" r="-282" b="-3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809677" r="-282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881250" r="-282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1012903" r="-282" b="-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456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087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92D47-0333-EA49-AB2B-E1E9C570E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560644"/>
              </p:ext>
            </p:extLst>
          </p:nvPr>
        </p:nvGraphicFramePr>
        <p:xfrm>
          <a:off x="533400" y="228601"/>
          <a:ext cx="8381999" cy="6324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94">
                  <a:extLst>
                    <a:ext uri="{9D8B030D-6E8A-4147-A177-3AD203B41FA5}">
                      <a16:colId xmlns:a16="http://schemas.microsoft.com/office/drawing/2014/main" val="3440199552"/>
                    </a:ext>
                  </a:extLst>
                </a:gridCol>
                <a:gridCol w="1709982">
                  <a:extLst>
                    <a:ext uri="{9D8B030D-6E8A-4147-A177-3AD203B41FA5}">
                      <a16:colId xmlns:a16="http://schemas.microsoft.com/office/drawing/2014/main" val="3659778658"/>
                    </a:ext>
                  </a:extLst>
                </a:gridCol>
                <a:gridCol w="1620855">
                  <a:extLst>
                    <a:ext uri="{9D8B030D-6E8A-4147-A177-3AD203B41FA5}">
                      <a16:colId xmlns:a16="http://schemas.microsoft.com/office/drawing/2014/main" val="4041701860"/>
                    </a:ext>
                  </a:extLst>
                </a:gridCol>
                <a:gridCol w="635836">
                  <a:extLst>
                    <a:ext uri="{9D8B030D-6E8A-4147-A177-3AD203B41FA5}">
                      <a16:colId xmlns:a16="http://schemas.microsoft.com/office/drawing/2014/main" val="1310409518"/>
                    </a:ext>
                  </a:extLst>
                </a:gridCol>
                <a:gridCol w="2095501">
                  <a:extLst>
                    <a:ext uri="{9D8B030D-6E8A-4147-A177-3AD203B41FA5}">
                      <a16:colId xmlns:a16="http://schemas.microsoft.com/office/drawing/2014/main" val="3336822320"/>
                    </a:ext>
                  </a:extLst>
                </a:gridCol>
                <a:gridCol w="1450731">
                  <a:extLst>
                    <a:ext uri="{9D8B030D-6E8A-4147-A177-3AD203B41FA5}">
                      <a16:colId xmlns:a16="http://schemas.microsoft.com/office/drawing/2014/main" val="538282473"/>
                    </a:ext>
                  </a:extLst>
                </a:gridCol>
              </a:tblGrid>
              <a:tr h="3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91078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conjunction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and, but, or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%, &amp;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51413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cardinal number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one, two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“to”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2994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the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UH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interjection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ah, oops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6463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existential “there”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base form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53444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FW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word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culpa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past tense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5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proposition/sub-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conj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of, in, by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gerund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eating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7559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yellow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past participle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eaten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97569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JJR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adj. comparative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bigger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VBP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non-3sg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713812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adj. superlative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wildest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VBZ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3sg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8506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item marker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2, One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which, that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878230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can, should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what, who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345623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noun, sing. or mass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whose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7309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noun, plural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-adverb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how, where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87968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noun, sing.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sign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17006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NNPS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noun, plural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Carolinas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pound sign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284412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all, both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quote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 or “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522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ending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quote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or 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89555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 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I, you, we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parenthesis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[, (, {, &lt;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21548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PRP$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your, one’s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parenthesis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], ), }, &gt;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4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88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1762-19B0-7B40-9261-97CCA83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E9978-F630-E746-8BC5-B11C7E573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some cases, it can be extremely helpful to use information about future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when deciding the tag for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the example: </a:t>
                </a:r>
                <a:r>
                  <a:rPr lang="en-US" sz="2500" dirty="0">
                    <a:solidFill>
                      <a:schemeClr val="accent1">
                        <a:lumMod val="75000"/>
                      </a:schemeClr>
                    </a:solidFill>
                  </a:rPr>
                  <a:t>“</a:t>
                </a:r>
                <a:r>
                  <a:rPr lang="en-US" sz="2500" b="1" dirty="0">
                    <a:solidFill>
                      <a:schemeClr val="accent1">
                        <a:lumMod val="75000"/>
                      </a:schemeClr>
                    </a:solidFill>
                  </a:rPr>
                  <a:t>will/? </a:t>
                </a:r>
                <a:r>
                  <a:rPr lang="en-US" sz="2500" dirty="0">
                    <a:solidFill>
                      <a:schemeClr val="accent1">
                        <a:lumMod val="75000"/>
                      </a:schemeClr>
                    </a:solidFill>
                  </a:rPr>
                  <a:t>to/TO fight/VB” </a:t>
                </a:r>
              </a:p>
              <a:p>
                <a:r>
                  <a:rPr lang="en-US" dirty="0"/>
                  <a:t>If we knew the tags for the remaining words, we can recall that the tag TO is often preceded by NN, but rarely by modals (MD)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/>
                  <a:t>  will/NN</a:t>
                </a:r>
              </a:p>
              <a:p>
                <a:r>
                  <a:rPr lang="en-US" dirty="0"/>
                  <a:t>However, the previous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r>
                  <a:rPr lang="en-US" dirty="0"/>
                  <a:t>  strongly prefers the modal (MD) and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regardless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</m:oMath>
                </a14:m>
                <a:r>
                  <a:rPr lang="en-US" dirty="0"/>
                  <a:t> , the model cannot make use of the transition probability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/>
                  <a:t>  will/MD</a:t>
                </a:r>
                <a:endParaRPr lang="en-US" dirty="0"/>
              </a:p>
              <a:p>
                <a:r>
                  <a:rPr lang="en-US" dirty="0"/>
                  <a:t>Bidirectionality can be implemented through the use of a </a:t>
                </a:r>
                <a:r>
                  <a:rPr lang="en-US" b="1" dirty="0"/>
                  <a:t>conditional random field (CRF)</a:t>
                </a:r>
                <a:r>
                  <a:rPr lang="en-US" dirty="0"/>
                  <a:t>, which instead of computing a probability for each tag at each step, computed log-linear functions over a set of relevant features. Unlike MEMM, these might include output features of words in future time steps.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E9978-F630-E746-8BC5-B11C7E573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>
                <a:blip r:embed="rId2"/>
                <a:stretch>
                  <a:fillRect l="-672" t="-1412" r="-1849" b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003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1969-5F6A-0B42-ADD7-8DC2B4C0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63840" cy="1450757"/>
          </a:xfrm>
        </p:spPr>
        <p:txBody>
          <a:bodyPr/>
          <a:lstStyle/>
          <a:p>
            <a:r>
              <a:rPr lang="en-US" dirty="0"/>
              <a:t>Morphologically Rich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5E02-345A-8940-BF40-5DD62CFD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/>
          </a:bodyPr>
          <a:lstStyle/>
          <a:p>
            <a:r>
              <a:rPr lang="en-US" dirty="0"/>
              <a:t>Both morphologically rich and highly inflectional languages are challenging since the productive word-formation processes result in a large vocabulary for these languages: for example, a 250,000 word token corpus of Hungarian has </a:t>
            </a:r>
            <a:r>
              <a:rPr lang="en-US" b="1" dirty="0"/>
              <a:t>more than twice as many word types </a:t>
            </a:r>
            <a:r>
              <a:rPr lang="en-US" dirty="0"/>
              <a:t>as a similarly sized corpus of English.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these languages, POS taggers need to label words with case and gender information  as well, resulting in </a:t>
            </a:r>
            <a:r>
              <a:rPr lang="en-US" b="1" dirty="0"/>
              <a:t>novel </a:t>
            </a:r>
            <a:r>
              <a:rPr lang="en-US" b="1" dirty="0" err="1"/>
              <a:t>tagsets</a:t>
            </a:r>
            <a:r>
              <a:rPr lang="en-US" b="1" dirty="0"/>
              <a:t> in the form of sequences of morphological tags</a:t>
            </a:r>
            <a:r>
              <a:rPr lang="en-US" dirty="0"/>
              <a:t> rather than a single tag.</a:t>
            </a:r>
          </a:p>
          <a:p>
            <a:pPr marL="0" indent="0">
              <a:buNone/>
            </a:pPr>
            <a:r>
              <a:rPr lang="en-US" dirty="0"/>
              <a:t>Ex.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parmak</a:t>
            </a:r>
            <a:r>
              <a:rPr lang="en-US" b="1" dirty="0"/>
              <a:t> </a:t>
            </a:r>
            <a:r>
              <a:rPr lang="en-US" b="1" dirty="0" err="1"/>
              <a:t>izin</a:t>
            </a:r>
            <a:r>
              <a:rPr lang="en-US" b="1" dirty="0"/>
              <a:t> </a:t>
            </a:r>
            <a:r>
              <a:rPr lang="en-US" dirty="0" err="1"/>
              <a:t>kalmiş</a:t>
            </a:r>
            <a:r>
              <a:rPr lang="en-US" dirty="0"/>
              <a:t>   </a:t>
            </a:r>
            <a:r>
              <a:rPr lang="en-US" i="1" dirty="0"/>
              <a:t>(</a:t>
            </a:r>
            <a:r>
              <a:rPr lang="en-US" i="1" dirty="0" err="1"/>
              <a:t>iz</a:t>
            </a:r>
            <a:r>
              <a:rPr lang="en-US" i="1" dirty="0"/>
              <a:t> + Noun + A3sg + P2sg + Nom)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1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speaker on Wednesday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0" y="1767841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731265"/>
            <a:ext cx="3657600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Jacob Devlin</a:t>
            </a:r>
          </a:p>
          <a:p>
            <a:r>
              <a:rPr lang="en-US" sz="3600" b="1" dirty="0"/>
              <a:t>Google</a:t>
            </a:r>
          </a:p>
          <a:p>
            <a:endParaRPr lang="en-US" sz="3600" b="1" dirty="0"/>
          </a:p>
          <a:p>
            <a:r>
              <a:rPr lang="en-US" sz="3600" dirty="0"/>
              <a:t>BERT: Pre-training of Deep Bidirectional Transformers for Language Understanding</a:t>
            </a:r>
            <a:endParaRPr lang="en-US" sz="3600" b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57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words have up to 6 tags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910218"/>
              </p:ext>
            </p:extLst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Earnings</a:t>
                      </a:r>
                      <a:r>
                        <a:rPr lang="en-US" sz="2400" baseline="0" dirty="0"/>
                        <a:t> took a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small yard in the </a:t>
                      </a:r>
                      <a:r>
                        <a:rPr lang="en-US" sz="2400" b="1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Senators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baseline="0" dirty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 started to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towards the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0" dirty="0"/>
                        <a:t>buy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stock.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was young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2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class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Many words are easy to disambiguate, because their different tags aren’t equally likely. </a:t>
            </a:r>
          </a:p>
          <a:p>
            <a:r>
              <a:rPr lang="en-US" sz="2600" dirty="0"/>
              <a:t>Simplistic baseline for POS tagging: given an ambiguous word, choose the tag which is most frequent in the training corpus. </a:t>
            </a:r>
          </a:p>
          <a:p>
            <a:r>
              <a:rPr lang="en-US" sz="26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4343400"/>
            <a:ext cx="7693904" cy="169277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Most Frequent Class Baseline: </a:t>
            </a:r>
            <a:r>
              <a:rPr lang="en-US" sz="2600" dirty="0"/>
              <a:t>Always compare a classifier against a baseline at least as good as the most frequent class baseline (assigning each token to the class it occurred in most often in the training set). </a:t>
            </a:r>
          </a:p>
        </p:txBody>
      </p:sp>
    </p:spTree>
    <p:extLst>
      <p:ext uri="{BB962C8B-B14F-4D97-AF65-F5344CB8AC3E}">
        <p14:creationId xmlns:p14="http://schemas.microsoft.com/office/powerpoint/2010/main" val="93220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baseline?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This lets us know how hard the task is (and how much room for improvement real models have).</a:t>
            </a:r>
          </a:p>
          <a:p>
            <a:r>
              <a:rPr lang="en-US" sz="2600" b="1" dirty="0"/>
              <a:t>Accuracy</a:t>
            </a:r>
            <a:r>
              <a:rPr lang="en-US" sz="2600" dirty="0"/>
              <a:t> for POS taggers is measured as the percent  of tags that are correctly labeled when compared to human labels on a test set.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59" y="4343400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Most Frequent Class Baseline:	92%</a:t>
            </a:r>
          </a:p>
          <a:p>
            <a:r>
              <a:rPr lang="en-US" sz="2600" dirty="0"/>
              <a:t>State of the art in POS tagging:	97%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5843694"/>
            <a:ext cx="508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(Much harder for other languages and other genres)</a:t>
            </a:r>
          </a:p>
        </p:txBody>
      </p:sp>
    </p:spTree>
    <p:extLst>
      <p:ext uri="{BB962C8B-B14F-4D97-AF65-F5344CB8AC3E}">
        <p14:creationId xmlns:p14="http://schemas.microsoft.com/office/powerpoint/2010/main" val="96354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070210"/>
            <a:ext cx="7543801" cy="2468033"/>
          </a:xfrm>
        </p:spPr>
        <p:txBody>
          <a:bodyPr>
            <a:normAutofit/>
          </a:bodyPr>
          <a:lstStyle/>
          <a:p>
            <a:r>
              <a:rPr lang="en-US" sz="2600" dirty="0"/>
              <a:t>A Hidden Markov Model (HMM) </a:t>
            </a:r>
            <a:r>
              <a:rPr lang="en-US" sz="2800" dirty="0"/>
              <a:t>is a probabilistic sequence model: given a sequence of words, it computes a probability distribution over possible sequences of labels and chooses the best label sequence.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2057400"/>
            <a:ext cx="7543801" cy="169277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sequence model </a:t>
            </a:r>
            <a:r>
              <a:rPr lang="en-US" sz="2600" dirty="0"/>
              <a:t>or </a:t>
            </a:r>
            <a:r>
              <a:rPr lang="en-US" sz="2600" b="1" dirty="0"/>
              <a:t>sequence classifier </a:t>
            </a:r>
            <a:r>
              <a:rPr lang="en-US" sz="2600" dirty="0"/>
              <a:t>is a model whose job is to assign a label or class to each unit in a sequence, thus mapping a sequence of observations to a sequence of labels. </a:t>
            </a:r>
          </a:p>
        </p:txBody>
      </p:sp>
    </p:spTree>
    <p:extLst>
      <p:ext uri="{BB962C8B-B14F-4D97-AF65-F5344CB8AC3E}">
        <p14:creationId xmlns:p14="http://schemas.microsoft.com/office/powerpoint/2010/main" val="185033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hidden?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We used a Markov model in n-gram LMs.  This kind of model is sometimes called a Markov chain</a:t>
            </a:r>
            <a:r>
              <a:rPr lang="en-US" sz="2600" b="1" dirty="0"/>
              <a:t>.  </a:t>
            </a:r>
            <a:r>
              <a:rPr lang="en-US" sz="2600" dirty="0"/>
              <a:t>It is useful when we need to compute a probability for a sequence of observable events. </a:t>
            </a:r>
          </a:p>
          <a:p>
            <a:r>
              <a:rPr lang="en-US" sz="2600" dirty="0"/>
              <a:t>In many cases, however, the events we are interested in are </a:t>
            </a:r>
            <a:r>
              <a:rPr lang="en-US" sz="2600" b="1" dirty="0"/>
              <a:t>hidden</a:t>
            </a:r>
            <a:r>
              <a:rPr lang="en-US" sz="2600" dirty="0"/>
              <a:t>: we don’t observe them directly. We don’t normally observe part-of-speech tags in a text. Rather, we see words, and must infer the tags from the word sequence. </a:t>
            </a:r>
          </a:p>
          <a:p>
            <a:r>
              <a:rPr lang="en-US" sz="2600" b="1" dirty="0"/>
              <a:t>We call the tags hidden because they are not observed.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8935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47182</TotalTime>
  <Words>4381</Words>
  <Application>Microsoft Macintosh PowerPoint</Application>
  <PresentationFormat>On-screen Show (4:3)</PresentationFormat>
  <Paragraphs>836</Paragraphs>
  <Slides>42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Calibri Light</vt:lpstr>
      <vt:lpstr>Cambria Math</vt:lpstr>
      <vt:lpstr>Times</vt:lpstr>
      <vt:lpstr>Times New Roman</vt:lpstr>
      <vt:lpstr>Wingdings</vt:lpstr>
      <vt:lpstr>Retrospect</vt:lpstr>
      <vt:lpstr>POS Tagging and Sequence Models</vt:lpstr>
      <vt:lpstr>Corpora with manual POS tags</vt:lpstr>
      <vt:lpstr>POS Tagging</vt:lpstr>
      <vt:lpstr>PowerPoint Presentation</vt:lpstr>
      <vt:lpstr>Some words have up to 6 tags</vt:lpstr>
      <vt:lpstr>Most frequent class baseline</vt:lpstr>
      <vt:lpstr>How good is the baseline?</vt:lpstr>
      <vt:lpstr>Sequence Models</vt:lpstr>
      <vt:lpstr>What is hidden?</vt:lpstr>
      <vt:lpstr>HMMs for tagging</vt:lpstr>
      <vt:lpstr>Simplifying Assumptions</vt:lpstr>
      <vt:lpstr>Simplifying Assumptions</vt:lpstr>
      <vt:lpstr>HMM Tagger Components </vt:lpstr>
      <vt:lpstr>HMM Tagger Components </vt:lpstr>
      <vt:lpstr>PowerPoint Presentation</vt:lpstr>
      <vt:lpstr>HMM decoding</vt:lpstr>
      <vt:lpstr>HMM decoding</vt:lpstr>
      <vt:lpstr>How many label sequences?</vt:lpstr>
      <vt:lpstr>How many label sequences?</vt:lpstr>
      <vt:lpstr>Dynamic Programming </vt:lpstr>
      <vt:lpstr>Dynamic Programming </vt:lpstr>
      <vt:lpstr>Viterbi Algorithm</vt:lpstr>
      <vt:lpstr>Viterbi Algorithm</vt:lpstr>
      <vt:lpstr>Viterbi Lattice</vt:lpstr>
      <vt:lpstr>PowerPoint Presentation</vt:lpstr>
      <vt:lpstr>Trigram HMMs</vt:lpstr>
      <vt:lpstr>Trigram HMMs</vt:lpstr>
      <vt:lpstr>Beam Search</vt:lpstr>
      <vt:lpstr>Beam Search</vt:lpstr>
      <vt:lpstr>Unknown words</vt:lpstr>
      <vt:lpstr>Unknown words</vt:lpstr>
      <vt:lpstr>Learning suffix model</vt:lpstr>
      <vt:lpstr>Maximum Entropy Markov Models</vt:lpstr>
      <vt:lpstr>MEMMs v HMMs</vt:lpstr>
      <vt:lpstr>MEMMs v HMMs</vt:lpstr>
      <vt:lpstr>Features in a MEMM</vt:lpstr>
      <vt:lpstr>Feature templates</vt:lpstr>
      <vt:lpstr>Features for unknown words</vt:lpstr>
      <vt:lpstr>Features for well-dressed</vt:lpstr>
      <vt:lpstr>Bidirectionality</vt:lpstr>
      <vt:lpstr>Morphologically Rich Languages</vt:lpstr>
      <vt:lpstr>Guest speaker on Wednesday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1914</cp:revision>
  <cp:lastPrinted>2019-03-11T19:00:46Z</cp:lastPrinted>
  <dcterms:created xsi:type="dcterms:W3CDTF">2009-06-12T17:14:38Z</dcterms:created>
  <dcterms:modified xsi:type="dcterms:W3CDTF">2020-01-20T14:14:23Z</dcterms:modified>
</cp:coreProperties>
</file>